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PT Serif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F9035B-4AE6-4E21-B13D-B1AB4872E509}">
  <a:tblStyle styleId="{A9F9035B-4AE6-4E21-B13D-B1AB4872E50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PTSerif-bold.fntdata"/><Relationship Id="rId14" Type="http://schemas.openxmlformats.org/officeDocument/2006/relationships/slide" Target="slides/slide8.xml"/><Relationship Id="rId36" Type="http://schemas.openxmlformats.org/officeDocument/2006/relationships/font" Target="fonts/PTSerif-regular.fntdata"/><Relationship Id="rId17" Type="http://schemas.openxmlformats.org/officeDocument/2006/relationships/slide" Target="slides/slide11.xml"/><Relationship Id="rId39" Type="http://schemas.openxmlformats.org/officeDocument/2006/relationships/font" Target="fonts/PTSerif-boldItalic.fntdata"/><Relationship Id="rId16" Type="http://schemas.openxmlformats.org/officeDocument/2006/relationships/slide" Target="slides/slide10.xml"/><Relationship Id="rId38" Type="http://schemas.openxmlformats.org/officeDocument/2006/relationships/font" Target="fonts/PTSerif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41fe8f6b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41fe8f6b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41fe8f6b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41fe8f6b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41fe8f6b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41fe8f6b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41fe8f6b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41fe8f6b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41fe8f6b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41fe8f6b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41fe8f6b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41fe8f6b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41fe8f6b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41fe8f6b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41fe8f6b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41fe8f6b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41fe8f6b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41fe8f6b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41fe8f6b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41fe8f6b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7d92cf90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7d92cf90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41fe8f6b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41fe8f6b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41fe8f6bd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41fe8f6bd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41fe8f6b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41fe8f6b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41fe8f6b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41fe8f6b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41fe8f6bd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41fe8f6b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41fe8f6bd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41fe8f6b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41fe8f6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41fe8f6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41fe8f6b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41fe8f6b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41fe8f6b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41fe8f6b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41fe8f6b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41fe8f6b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41fe8f6b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41fe8f6b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41fe8f6b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41fe8f6b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41fe8f6b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41fe8f6b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Dominio applicativo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Classificazione di Generi Musicali 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Machine Learning</a:t>
            </a:r>
            <a:endParaRPr/>
          </a:p>
        </p:txBody>
      </p:sp>
      <p:sp>
        <p:nvSpPr>
          <p:cNvPr id="130" name="Google Shape;130;p13"/>
          <p:cNvSpPr txBox="1"/>
          <p:nvPr/>
        </p:nvSpPr>
        <p:spPr>
          <a:xfrm>
            <a:off x="4203675" y="4055233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Renzo Arturo Alva Principe </a:t>
            </a:r>
            <a:br>
              <a:rPr lang="it" sz="16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600">
                <a:solidFill>
                  <a:srgbClr val="AF7B51"/>
                </a:solidFill>
                <a:latin typeface="Calibri"/>
                <a:ea typeface="Calibri"/>
                <a:cs typeface="Calibri"/>
                <a:sym typeface="Calibri"/>
              </a:rPr>
              <a:t>			    746799</a:t>
            </a:r>
            <a:endParaRPr sz="1600">
              <a:solidFill>
                <a:srgbClr val="AF7B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delle features (numeriche)</a:t>
            </a:r>
            <a:endParaRPr/>
          </a:p>
        </p:txBody>
      </p:sp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914400" y="3796775"/>
            <a:ext cx="66870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PCA conferma la correlazione tra variabili e mostra che la varianza è molto spalmata su tutte le features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350" y="1271575"/>
            <a:ext cx="26003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3725" y="1304925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1487525" y="4057175"/>
            <a:ext cx="6421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→ tuttavia forse possiamo ridurre la dimensionalità delle var. numeriche a 8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delle features (categoriche)</a:t>
            </a:r>
            <a:endParaRPr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914400" y="3796775"/>
            <a:ext cx="66870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Distribuzione delle tonalità è simile in tutti i generi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325" y="1330300"/>
            <a:ext cx="5395825" cy="236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delle features (categoriche)</a:t>
            </a:r>
            <a:endParaRPr/>
          </a:p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914400" y="3796775"/>
            <a:ext cx="66870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Gospel, country e punk sono caratterizzati da tonalità prevalentemente maggiore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850" y="1336400"/>
            <a:ext cx="5415876" cy="23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delle features (categoriche)</a:t>
            </a:r>
            <a:endParaRPr/>
          </a:p>
        </p:txBody>
      </p:sp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914400" y="3796775"/>
            <a:ext cx="70362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Stragrande  maggioranza dei brani di tutti i generi hanno valore 4 → poco rilevante nella classificazione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75" y="1367150"/>
            <a:ext cx="5279450" cy="23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delle features (categoriche)</a:t>
            </a:r>
            <a:endParaRPr/>
          </a:p>
        </p:txBody>
      </p:sp>
      <p:sp>
        <p:nvSpPr>
          <p:cNvPr id="237" name="Google Shape;237;p26"/>
          <p:cNvSpPr txBox="1"/>
          <p:nvPr>
            <p:ph idx="1" type="body"/>
          </p:nvPr>
        </p:nvSpPr>
        <p:spPr>
          <a:xfrm>
            <a:off x="914400" y="3796775"/>
            <a:ext cx="72375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Se consideriamo i brani la cui Time_signature !=4 → funk e rap hanno valore 5 per il 50%, latin sempre 3</a:t>
            </a:r>
            <a:br>
              <a:rPr lang="it"/>
            </a:br>
            <a:r>
              <a:rPr lang="it"/>
              <a:t>→ un brano con Time_signature diverso da 3 e 4 non è latin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250" y="1380875"/>
            <a:ext cx="5321449" cy="2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Modelli</a:t>
            </a:r>
            <a:endParaRPr/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914400" y="1495400"/>
            <a:ext cx="72375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b="1" lang="it"/>
              <a:t>Naive Bayes</a:t>
            </a:r>
            <a:r>
              <a:rPr lang="it"/>
              <a:t>: algoritmo semplice e veloce basato sul Teorema di Bayes e su assunzione di indipendenza delle features.</a:t>
            </a:r>
            <a:endParaRPr/>
          </a:p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it"/>
              <a:t>Random Forest</a:t>
            </a:r>
            <a:r>
              <a:rPr lang="it"/>
              <a:t>: algoritmo a ensemble di alberi decisionali</a:t>
            </a:r>
            <a:endParaRPr/>
          </a:p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it"/>
              <a:t>Deep Neural Network</a:t>
            </a:r>
            <a:r>
              <a:rPr lang="it"/>
              <a:t>: rete neuronale a più strati nascosti in grado di imparare una rappresentazione dei dati sempre più astratta progressivamente con la profondità</a:t>
            </a:r>
            <a:endParaRPr/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input layer 27 unità (27 features tra numeriche e categoriche one-hot encoded)</a:t>
            </a:r>
            <a:endParaRPr/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dense layer 32 unità (dropout 40%)</a:t>
            </a:r>
            <a:endParaRPr/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dense layer 16 unità</a:t>
            </a:r>
            <a:endParaRPr/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dense layer 8 unità</a:t>
            </a:r>
            <a:endParaRPr/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dense later 4 unità</a:t>
            </a:r>
            <a:endParaRPr/>
          </a:p>
          <a:p>
            <a:pPr indent="-2984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it"/>
              <a:t>output layer 18 unità (softmax)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Workflow 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914400" y="3796775"/>
            <a:ext cx="72375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701" y="1243850"/>
            <a:ext cx="6352902" cy="325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5008575" y="3923775"/>
            <a:ext cx="331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Calibri"/>
                <a:ea typeface="Calibri"/>
                <a:cs typeface="Calibri"/>
                <a:sym typeface="Calibri"/>
              </a:rPr>
              <a:t>*la CV è servita anche per fare tuning sulla NN 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Cross Validation - Tuning</a:t>
            </a:r>
            <a:endParaRPr/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914400" y="1495400"/>
            <a:ext cx="72375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"/>
              <a:t>undersampling</a:t>
            </a:r>
            <a:br>
              <a:rPr b="1" lang="it"/>
            </a:br>
            <a:r>
              <a:rPr lang="it"/>
              <a:t>	- si? </a:t>
            </a:r>
            <a:br>
              <a:rPr lang="it"/>
            </a:br>
            <a:r>
              <a:rPr lang="it"/>
              <a:t>	- quanto?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"/>
              <a:t>oversampling</a:t>
            </a:r>
            <a:br>
              <a:rPr b="1" lang="it"/>
            </a:br>
            <a:r>
              <a:rPr lang="it"/>
              <a:t>	- si?</a:t>
            </a:r>
            <a:br>
              <a:rPr lang="it"/>
            </a:br>
            <a:r>
              <a:rPr lang="it"/>
              <a:t>	- quanto rispetto alla top class?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"/>
              <a:t>PCA</a:t>
            </a:r>
            <a:br>
              <a:rPr b="1" lang="it"/>
            </a:br>
            <a:r>
              <a:rPr lang="it"/>
              <a:t>	- da 10 features (numeriche)  a 8?</a:t>
            </a:r>
            <a:endParaRPr/>
          </a:p>
          <a:p>
            <a:pPr indent="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829725" y="4283625"/>
            <a:ext cx="7470300" cy="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             → configurazione migliore: undersampling fino a 1000 (classi omogenee), no oversampling, no PCA</a:t>
            </a:r>
            <a:endParaRPr/>
          </a:p>
        </p:txBody>
      </p:sp>
      <p:graphicFrame>
        <p:nvGraphicFramePr>
          <p:cNvPr id="264" name="Google Shape;264;p30"/>
          <p:cNvGraphicFramePr/>
          <p:nvPr/>
        </p:nvGraphicFramePr>
        <p:xfrm>
          <a:off x="1392500" y="44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{A9F9035B-4AE6-4E21-B13D-B1AB4872E509}</a:tableStyleId>
              </a:tblPr>
              <a:tblGrid>
                <a:gridCol w="1046275"/>
                <a:gridCol w="1046275"/>
                <a:gridCol w="1046275"/>
                <a:gridCol w="1046275"/>
                <a:gridCol w="1046275"/>
                <a:gridCol w="1127625"/>
              </a:tblGrid>
              <a:tr h="376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Undersampling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PCA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SMOTE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NB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RF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NN Accuracy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0,328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0,248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0,291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0,261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0,482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0,347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0,216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0,466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3000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0,459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0,356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3000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0,296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0,332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3000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0,291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0,493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0,366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3000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0,279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0,488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2000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0,464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2000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0,457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2000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0,506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0,371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2000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0,317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0,5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0,364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1000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0,36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0,466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0,371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1000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FF0000"/>
                          </a:solidFill>
                        </a:rPr>
                        <a:t>0,362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FF0000"/>
                          </a:solidFill>
                        </a:rPr>
                        <a:t>0,506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rgbClr val="FF0000"/>
                          </a:solidFill>
                        </a:rPr>
                        <a:t>0,381</a:t>
                      </a:r>
                      <a:endParaRPr b="1" sz="1000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0,357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073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600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0,361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0,494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0,377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 - NB</a:t>
            </a: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420100"/>
            <a:ext cx="3152950" cy="31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300" y="1202725"/>
            <a:ext cx="2994700" cy="33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Che cos’è un genere musicale?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275" y="2571750"/>
            <a:ext cx="3239026" cy="1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/>
        </p:nvSpPr>
        <p:spPr>
          <a:xfrm>
            <a:off x="818850" y="1309700"/>
            <a:ext cx="7582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E’ una categoria convenzionale che identifica e classifica i brani e le composizioni in base a criteri di </a:t>
            </a:r>
            <a:r>
              <a:rPr i="1"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affinità</a:t>
            </a: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quali convenzioni </a:t>
            </a:r>
            <a:r>
              <a:rPr b="1"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formali</a:t>
            </a: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stilistiche</a:t>
            </a: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allo </a:t>
            </a:r>
            <a:r>
              <a:rPr b="1"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spirito</a:t>
            </a: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dei loro </a:t>
            </a:r>
            <a:r>
              <a:rPr b="1"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temi</a:t>
            </a: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, alla loro </a:t>
            </a:r>
            <a:r>
              <a:rPr b="1"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destinazione</a:t>
            </a: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 al loro </a:t>
            </a:r>
            <a:r>
              <a:rPr b="1"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testo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 txBox="1"/>
          <p:nvPr/>
        </p:nvSpPr>
        <p:spPr>
          <a:xfrm>
            <a:off x="818850" y="1924700"/>
            <a:ext cx="72900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 musica è un’espressione artistica → teoria musicale aiuta alla comprensione ma non la vincola</a:t>
            </a:r>
            <a:b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818850" y="2495550"/>
            <a:ext cx="1923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evoluzione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morte/revival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contaminazione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sottogeneri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tematiche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filosofie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provenienza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4"/>
          <p:cNvSpPr txBox="1"/>
          <p:nvPr/>
        </p:nvSpPr>
        <p:spPr>
          <a:xfrm>
            <a:off x="818850" y="2154800"/>
            <a:ext cx="419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Spotify: &gt; 5k generi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 - RF</a:t>
            </a:r>
            <a:endParaRPr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25" y="1232050"/>
            <a:ext cx="3036300" cy="33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415800"/>
            <a:ext cx="3168950" cy="31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 - NN</a:t>
            </a:r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25" y="1421900"/>
            <a:ext cx="3156625" cy="315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500" y="1223100"/>
            <a:ext cx="3105125" cy="33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 - Misure Macro</a:t>
            </a:r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75" y="1404725"/>
            <a:ext cx="3567775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150" y="1453200"/>
            <a:ext cx="3567775" cy="284185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999063" y="4249525"/>
            <a:ext cx="332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AUC_NB=0.83   AUC_RF=0.9   AUC_NN=0.86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4844788" y="4268975"/>
            <a:ext cx="332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Acc_NB=0.35   Acc_RF=0.5   Acc_NN=0.4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dei risultati</a:t>
            </a:r>
            <a:endParaRPr/>
          </a:p>
        </p:txBody>
      </p:sp>
      <p:sp>
        <p:nvSpPr>
          <p:cNvPr id="300" name="Google Shape;300;p35"/>
          <p:cNvSpPr txBox="1"/>
          <p:nvPr>
            <p:ph idx="1" type="body"/>
          </p:nvPr>
        </p:nvSpPr>
        <p:spPr>
          <a:xfrm>
            <a:off x="914400" y="1495400"/>
            <a:ext cx="72375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Modello più performante: Random Forest con 50% di accuracy e AUC=0.904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ROC dei 3 modelli evidenziano che:</a:t>
            </a:r>
            <a:br>
              <a:rPr lang="it"/>
            </a:br>
            <a:r>
              <a:rPr lang="it"/>
              <a:t>- classi più difficili discriminare:            pop, rock, indie</a:t>
            </a:r>
            <a:br>
              <a:rPr lang="it"/>
            </a:br>
            <a:r>
              <a:rPr lang="it"/>
              <a:t>- classi più semplici da discriminare:    classical, trance, latin</a:t>
            </a:r>
            <a:endParaRPr/>
          </a:p>
          <a:p>
            <a:pPr indent="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914400" y="3201475"/>
            <a:ext cx="681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Ricodiamo che pop, rock e indie sono i super-generi che senza undersamping sono i più ricchi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Conclusioni</a:t>
            </a:r>
            <a:endParaRPr/>
          </a:p>
        </p:txBody>
      </p:sp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914400" y="1495400"/>
            <a:ext cx="72375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Accuracy relativamente bassa attribuibile a:</a:t>
            </a:r>
            <a:endParaRPr/>
          </a:p>
          <a:p>
            <a:pPr indent="-31115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it"/>
              <a:t>features numeriche sono valori troppo aggregati</a:t>
            </a:r>
            <a:endParaRPr/>
          </a:p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/>
              <a:t>raggruppamento manuale è approssimativo e disomogeneo</a:t>
            </a:r>
            <a:endParaRPr/>
          </a:p>
        </p:txBody>
      </p:sp>
      <p:sp>
        <p:nvSpPr>
          <p:cNvPr id="308" name="Google Shape;308;p36"/>
          <p:cNvSpPr txBox="1"/>
          <p:nvPr/>
        </p:nvSpPr>
        <p:spPr>
          <a:xfrm>
            <a:off x="914400" y="2527325"/>
            <a:ext cx="65013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Tuttavia possiamo osservare che: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l’esistenza di tanti generi è giustificabile dall’enorme ricchezza e dimensionalità della musica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-"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features più grezze potrebbero aiutare a rappresentare meglio tutta questa varianza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1672175" y="959550"/>
            <a:ext cx="3657600" cy="15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/>
              <a:t>Renzo:      </a:t>
            </a:r>
            <a:r>
              <a:rPr i="1" lang="it"/>
              <a:t>  “Che genere di musica ascolti?”</a:t>
            </a:r>
            <a:br>
              <a:rPr lang="it"/>
            </a:br>
            <a:r>
              <a:rPr lang="it"/>
              <a:t>Wolfgang:  </a:t>
            </a:r>
            <a:r>
              <a:rPr i="1" lang="it"/>
              <a:t>“Ascolto la musica pop!”</a:t>
            </a:r>
            <a:br>
              <a:rPr lang="it"/>
            </a:br>
            <a:r>
              <a:rPr lang="it"/>
              <a:t>Renzo:        </a:t>
            </a:r>
            <a:endParaRPr b="1" i="1"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50" y="1895025"/>
            <a:ext cx="3907175" cy="17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7"/>
          <p:cNvSpPr txBox="1"/>
          <p:nvPr>
            <p:ph type="title"/>
          </p:nvPr>
        </p:nvSpPr>
        <p:spPr>
          <a:xfrm>
            <a:off x="6555725" y="3748025"/>
            <a:ext cx="16827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Grazie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 - Features</a:t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819150" y="1309700"/>
            <a:ext cx="7505700" cy="31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20 features &amp; 131.562 brani musicali da Spotify APIs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890750" y="1725550"/>
            <a:ext cx="19731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Variabili numeriche:</a:t>
            </a:r>
            <a:b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Danceability</a:t>
            </a:r>
            <a:b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Energy</a:t>
            </a:r>
            <a:b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Loudness</a:t>
            </a:r>
            <a:b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Speechness</a:t>
            </a:r>
            <a:b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Acousticness</a:t>
            </a:r>
            <a:b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Instrumentalness</a:t>
            </a:r>
            <a:b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Liveness</a:t>
            </a:r>
            <a:b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Valence</a:t>
            </a:r>
            <a:b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Tempo</a:t>
            </a:r>
            <a:b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- Duration</a:t>
            </a:r>
            <a:endParaRPr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2815800" y="1725550"/>
            <a:ext cx="20667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Variabili categoriche:</a:t>
            </a:r>
            <a:b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 Key</a:t>
            </a:r>
            <a:br>
              <a:rPr lang="it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 Mode</a:t>
            </a:r>
            <a:br>
              <a:rPr lang="it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 Time_signature</a:t>
            </a:r>
            <a:endParaRPr b="1" sz="13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2863850" y="2935738"/>
            <a:ext cx="20667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Variabile target:</a:t>
            </a:r>
            <a:b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it" sz="13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- Genre</a:t>
            </a:r>
            <a:endParaRPr b="1" sz="13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2787650" y="3876250"/>
            <a:ext cx="515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latin typeface="Calibri"/>
                <a:ea typeface="Calibri"/>
                <a:cs typeface="Calibri"/>
                <a:sym typeface="Calibri"/>
              </a:rPr>
              <a:t>→ features su analisi sonora, features intuitive, features teoria musicale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375" y="1495400"/>
            <a:ext cx="1767776" cy="18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 - Quanti generi?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819150" y="1309700"/>
            <a:ext cx="75057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626 generi musicali distribuiti sui samples in modo non uniforme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16100"/>
            <a:ext cx="5915000" cy="29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Machine learning task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819150" y="1233500"/>
            <a:ext cx="7505700" cy="30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Dato che: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it"/>
              <a:t>il dataset presenta generi poco numerosi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/>
              <a:t>pochi features molto aggregate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t"/>
              <a:t>caratteristiche “liquide” dei generi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    → </a:t>
            </a:r>
            <a:br>
              <a:rPr lang="it"/>
            </a:br>
            <a:endParaRPr/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9325" y="1797050"/>
            <a:ext cx="1046200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7"/>
          <p:cNvSpPr txBox="1"/>
          <p:nvPr/>
        </p:nvSpPr>
        <p:spPr>
          <a:xfrm>
            <a:off x="819150" y="3430175"/>
            <a:ext cx="7296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Task</a:t>
            </a: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sviluppare un classificatore  per multiclass classification in grado di assegnare ad un brano un genere musicale preso da un insieme di super-generi costruito ad-hoc per il task.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Preprocessing - Raggruppamento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819150" y="1309700"/>
            <a:ext cx="7505700" cy="29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Raggruppamento generi:</a:t>
            </a:r>
            <a:br>
              <a:rPr lang="it"/>
            </a:b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825" y="2571750"/>
            <a:ext cx="2191251" cy="15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819150" y="1542275"/>
            <a:ext cx="419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1) filtro su generi con &gt;100 samples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819150" y="1773388"/>
            <a:ext cx="57588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2) raggruppamento manuale basato sulla radice del nome </a:t>
            </a:r>
            <a:b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e.g. “symphonic black metal” e  “instrumental progressive metal” → “metal”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819150" y="2219750"/>
            <a:ext cx="501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3) controllo qualità dei gruppi basato su conoscenze pregresse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819150" y="2449175"/>
            <a:ext cx="524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4) assegnamento gruppo a generi senza radice comune (e.g. shoegaze)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819150" y="2666388"/>
            <a:ext cx="447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5) controllo dei generi sconosciuti basato su ascolto brano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819150" y="3440000"/>
            <a:ext cx="419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→ nuovo dataset: da 626 generi a 18 super-generi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Preprocessing - Distribuzione</a:t>
            </a:r>
            <a:endParaRPr/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819150" y="1309700"/>
            <a:ext cx="7505700" cy="29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è ancora sbilanciato! ...ma molto più maneggevole</a:t>
            </a:r>
            <a:endParaRPr/>
          </a:p>
        </p:txBody>
      </p:sp>
      <p:pic>
        <p:nvPicPr>
          <p:cNvPr id="186" name="Google Shape;1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25" y="1768325"/>
            <a:ext cx="56769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delle features (n</a:t>
            </a:r>
            <a:r>
              <a:rPr lang="it"/>
              <a:t>umeriche)</a:t>
            </a:r>
            <a:endParaRPr/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819150" y="1309700"/>
            <a:ext cx="3945900" cy="29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No correlazioni forti:</a:t>
            </a:r>
            <a:br>
              <a:rPr lang="it"/>
            </a:br>
            <a:r>
              <a:rPr b="1" lang="it" sz="1100">
                <a:solidFill>
                  <a:srgbClr val="000000"/>
                </a:solidFill>
              </a:rPr>
              <a:t>Acousticness-Energy:</a:t>
            </a:r>
            <a:r>
              <a:rPr lang="it" sz="1100">
                <a:solidFill>
                  <a:srgbClr val="000000"/>
                </a:solidFill>
              </a:rPr>
              <a:t> (-0.7)</a:t>
            </a:r>
            <a:br>
              <a:rPr lang="it" sz="1100">
                <a:solidFill>
                  <a:srgbClr val="000000"/>
                </a:solidFill>
              </a:rPr>
            </a:br>
            <a:r>
              <a:rPr b="1" lang="it" sz="1100">
                <a:solidFill>
                  <a:srgbClr val="000000"/>
                </a:solidFill>
              </a:rPr>
              <a:t>Acousticness-Loudness: </a:t>
            </a:r>
            <a:r>
              <a:rPr lang="it" sz="1100">
                <a:solidFill>
                  <a:srgbClr val="000000"/>
                </a:solidFill>
              </a:rPr>
              <a:t>(-0.56) </a:t>
            </a:r>
            <a:br>
              <a:rPr lang="it" sz="1100">
                <a:solidFill>
                  <a:srgbClr val="000000"/>
                </a:solidFill>
              </a:rPr>
            </a:br>
            <a:r>
              <a:rPr b="1" lang="it" sz="1100">
                <a:solidFill>
                  <a:srgbClr val="000000"/>
                </a:solidFill>
              </a:rPr>
              <a:t>Loudness-Energy: </a:t>
            </a:r>
            <a:r>
              <a:rPr lang="it" sz="1100">
                <a:solidFill>
                  <a:srgbClr val="000000"/>
                </a:solidFill>
              </a:rPr>
              <a:t>(0.75)</a:t>
            </a:r>
            <a:br>
              <a:rPr lang="it" sz="1100">
                <a:solidFill>
                  <a:srgbClr val="000000"/>
                </a:solidFill>
              </a:rPr>
            </a:br>
            <a:r>
              <a:rPr b="1" lang="it" sz="1100">
                <a:solidFill>
                  <a:srgbClr val="000000"/>
                </a:solidFill>
              </a:rPr>
              <a:t>Valence-Danceability: </a:t>
            </a:r>
            <a:r>
              <a:rPr lang="it" sz="1100">
                <a:solidFill>
                  <a:srgbClr val="000000"/>
                </a:solidFill>
              </a:rPr>
              <a:t>(0,43)</a:t>
            </a:r>
            <a:br>
              <a:rPr lang="it" sz="1100">
                <a:solidFill>
                  <a:srgbClr val="000000"/>
                </a:solidFill>
              </a:rPr>
            </a:br>
            <a:r>
              <a:rPr b="1" lang="it" sz="1100">
                <a:solidFill>
                  <a:srgbClr val="000000"/>
                </a:solidFill>
              </a:rPr>
              <a:t>Duration- Instrumentalness:</a:t>
            </a:r>
            <a:r>
              <a:rPr lang="it" sz="1100">
                <a:solidFill>
                  <a:srgbClr val="000000"/>
                </a:solidFill>
              </a:rPr>
              <a:t> (0,34)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000000"/>
                </a:solidFill>
              </a:rPr>
              <a:t>indipendenza → no features ridondanti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/>
          </a:blip>
          <a:srcRect b="6518" l="13088" r="0" t="12306"/>
          <a:stretch/>
        </p:blipFill>
        <p:spPr>
          <a:xfrm>
            <a:off x="4638675" y="1140900"/>
            <a:ext cx="3686175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819150" y="3338400"/>
            <a:ext cx="2804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t" sz="1100">
                <a:latin typeface="Calibri"/>
                <a:ea typeface="Calibri"/>
                <a:cs typeface="Calibri"/>
                <a:sym typeface="Calibri"/>
              </a:rPr>
              <a:t>forse le features sono molto aggregate?</a:t>
            </a:r>
            <a:br>
              <a:rPr lang="it" sz="1100">
                <a:latin typeface="Calibri"/>
                <a:ea typeface="Calibri"/>
                <a:cs typeface="Calibri"/>
                <a:sym typeface="Calibri"/>
              </a:rPr>
            </a:br>
            <a:r>
              <a:rPr lang="it" sz="1100">
                <a:latin typeface="Calibri"/>
                <a:ea typeface="Calibri"/>
                <a:cs typeface="Calibri"/>
                <a:sym typeface="Calibri"/>
              </a:rPr>
              <a:t>… e se isolassi due generi molti diversi?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delle features (numeriche)</a:t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819150" y="1309700"/>
            <a:ext cx="3945900" cy="29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Classical Vs Latin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 sz="1100">
                <a:solidFill>
                  <a:srgbClr val="000000"/>
                </a:solidFill>
              </a:rPr>
              <a:t>Valence-Danceability:</a:t>
            </a:r>
            <a:r>
              <a:rPr lang="it" sz="1100">
                <a:solidFill>
                  <a:srgbClr val="000000"/>
                </a:solidFill>
              </a:rPr>
              <a:t> (0,79)</a:t>
            </a:r>
            <a:br>
              <a:rPr lang="it" sz="1100">
                <a:solidFill>
                  <a:srgbClr val="000000"/>
                </a:solidFill>
              </a:rPr>
            </a:br>
            <a:r>
              <a:rPr b="1" lang="it" sz="1100">
                <a:solidFill>
                  <a:srgbClr val="000000"/>
                </a:solidFill>
              </a:rPr>
              <a:t>Acousticness-Energy</a:t>
            </a:r>
            <a:r>
              <a:rPr lang="it" sz="1100">
                <a:solidFill>
                  <a:srgbClr val="000000"/>
                </a:solidFill>
              </a:rPr>
              <a:t>:(-0.82)</a:t>
            </a:r>
            <a:endParaRPr sz="11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</a:rPr>
              <a:t>in generale le features risultano più correlate!</a:t>
            </a:r>
            <a:br>
              <a:rPr lang="it" sz="1100">
                <a:solidFill>
                  <a:srgbClr val="000000"/>
                </a:solidFill>
              </a:rPr>
            </a:br>
            <a:br>
              <a:rPr lang="it" sz="1100">
                <a:solidFill>
                  <a:srgbClr val="000000"/>
                </a:solidFill>
              </a:rPr>
            </a:br>
            <a:r>
              <a:rPr lang="it" sz="1100">
                <a:solidFill>
                  <a:srgbClr val="000000"/>
                </a:solidFill>
              </a:rPr>
              <a:t>Valence e Danceability → features gemelle</a:t>
            </a:r>
            <a:br>
              <a:rPr lang="it" sz="1100">
                <a:solidFill>
                  <a:srgbClr val="000000"/>
                </a:solidFill>
              </a:rPr>
            </a:br>
            <a:r>
              <a:rPr lang="it" sz="1100">
                <a:solidFill>
                  <a:srgbClr val="000000"/>
                </a:solidFill>
              </a:rPr>
              <a:t>Salsa (Latin): allegra e estremamente ballabile</a:t>
            </a:r>
            <a:br>
              <a:rPr lang="it" sz="1100">
                <a:solidFill>
                  <a:srgbClr val="000000"/>
                </a:solidFill>
              </a:rPr>
            </a:br>
            <a:r>
              <a:rPr lang="it" sz="1100">
                <a:solidFill>
                  <a:srgbClr val="000000"/>
                </a:solidFill>
              </a:rPr>
              <a:t>Classical: raramente ballabile e può capitare mood negativo</a:t>
            </a:r>
            <a:br>
              <a:rPr lang="it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000000"/>
                </a:solidFill>
              </a:rPr>
              <a:t>generi ben definiti → relazioni tra features più chiare</a:t>
            </a:r>
            <a:br>
              <a:rPr lang="it" sz="1100">
                <a:solidFill>
                  <a:srgbClr val="000000"/>
                </a:solidFill>
              </a:rPr>
            </a:br>
            <a:endParaRPr sz="1100">
              <a:solidFill>
                <a:srgbClr val="000000"/>
              </a:solidFill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6730" l="14258" r="0" t="12278"/>
          <a:stretch/>
        </p:blipFill>
        <p:spPr>
          <a:xfrm>
            <a:off x="4684000" y="1143725"/>
            <a:ext cx="3640850" cy="34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